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7" r:id="rId12"/>
    <p:sldId id="318" r:id="rId13"/>
    <p:sldId id="319" r:id="rId14"/>
    <p:sldId id="321" r:id="rId15"/>
    <p:sldId id="322" r:id="rId16"/>
    <p:sldId id="297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388" autoAdjust="0"/>
  </p:normalViewPr>
  <p:slideViewPr>
    <p:cSldViewPr snapToGrid="0" snapToObjects="1">
      <p:cViewPr varScale="1">
        <p:scale>
          <a:sx n="119" d="100"/>
          <a:sy n="119" d="100"/>
        </p:scale>
        <p:origin x="96" y="33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Basic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r>
              <a:rPr lang="en-US" dirty="0"/>
              <a:t>Dynamic delivery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2975217" cy="3704266"/>
          </a:xfrm>
        </p:spPr>
        <p:txBody>
          <a:bodyPr/>
          <a:lstStyle/>
          <a:p>
            <a:r>
              <a:rPr lang="en-US" dirty="0"/>
              <a:t>Learn to infuse energy into your delivery to leave a lasting impression</a:t>
            </a:r>
          </a:p>
          <a:p>
            <a:r>
              <a:rPr lang="en-US" dirty="0"/>
              <a:t>One of the goals of effective communication is to motivate your audience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B3991E-0605-C20E-53AD-D64E13638D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3818870"/>
              </p:ext>
            </p:extLst>
          </p:nvPr>
        </p:nvGraphicFramePr>
        <p:xfrm>
          <a:off x="5087938" y="2332038"/>
          <a:ext cx="6345236" cy="38792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7408">
                  <a:extLst>
                    <a:ext uri="{9D8B030D-6E8A-4147-A177-3AD203B41FA5}">
                      <a16:colId xmlns:a16="http://schemas.microsoft.com/office/drawing/2014/main" val="180956085"/>
                    </a:ext>
                  </a:extLst>
                </a:gridCol>
                <a:gridCol w="2227408">
                  <a:extLst>
                    <a:ext uri="{9D8B030D-6E8A-4147-A177-3AD203B41FA5}">
                      <a16:colId xmlns:a16="http://schemas.microsoft.com/office/drawing/2014/main" val="1180706872"/>
                    </a:ext>
                  </a:extLst>
                </a:gridCol>
                <a:gridCol w="945210">
                  <a:extLst>
                    <a:ext uri="{9D8B030D-6E8A-4147-A177-3AD203B41FA5}">
                      <a16:colId xmlns:a16="http://schemas.microsoft.com/office/drawing/2014/main" val="2050154702"/>
                    </a:ext>
                  </a:extLst>
                </a:gridCol>
                <a:gridCol w="945210">
                  <a:extLst>
                    <a:ext uri="{9D8B030D-6E8A-4147-A177-3AD203B41FA5}">
                      <a16:colId xmlns:a16="http://schemas.microsoft.com/office/drawing/2014/main" val="1872764148"/>
                    </a:ext>
                  </a:extLst>
                </a:gridCol>
              </a:tblGrid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142786"/>
                  </a:ext>
                </a:extLst>
              </a:tr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76737"/>
                  </a:ext>
                </a:extLst>
              </a:tr>
              <a:tr h="6434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10507"/>
                  </a:ext>
                </a:extLst>
              </a:tr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116840"/>
                  </a:ext>
                </a:extLst>
              </a:tr>
              <a:tr h="6061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92559"/>
                  </a:ext>
                </a:extLst>
              </a:tr>
              <a:tr h="8112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Rate of information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6495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5829147" cy="3961593"/>
          </a:xfrm>
        </p:spPr>
        <p:txBody>
          <a:bodyPr>
            <a:normAutofit/>
          </a:bodyPr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/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/>
          <a:lstStyle/>
          <a:p>
            <a:r>
              <a:rPr lang="en-US" dirty="0"/>
              <a:t>Speaking engagement metrics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0C7FF8-9CAF-6C67-C1E5-AF40401D0B3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9503228"/>
              </p:ext>
            </p:extLst>
          </p:nvPr>
        </p:nvGraphicFramePr>
        <p:xfrm>
          <a:off x="914400" y="2316163"/>
          <a:ext cx="10510836" cy="39484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80076">
                  <a:extLst>
                    <a:ext uri="{9D8B030D-6E8A-4147-A177-3AD203B41FA5}">
                      <a16:colId xmlns:a16="http://schemas.microsoft.com/office/drawing/2014/main" val="1764027237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778914542"/>
                    </a:ext>
                  </a:extLst>
                </a:gridCol>
                <a:gridCol w="1175342">
                  <a:extLst>
                    <a:ext uri="{9D8B030D-6E8A-4147-A177-3AD203B41FA5}">
                      <a16:colId xmlns:a16="http://schemas.microsoft.com/office/drawing/2014/main" val="4233386372"/>
                    </a:ext>
                  </a:extLst>
                </a:gridCol>
                <a:gridCol w="1175342">
                  <a:extLst>
                    <a:ext uri="{9D8B030D-6E8A-4147-A177-3AD203B41FA5}">
                      <a16:colId xmlns:a16="http://schemas.microsoft.com/office/drawing/2014/main" val="1626524931"/>
                    </a:ext>
                  </a:extLst>
                </a:gridCol>
              </a:tblGrid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033212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796761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202252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356481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085491"/>
                  </a:ext>
                </a:extLst>
              </a:tr>
              <a:tr h="658077">
                <a:tc>
                  <a:txBody>
                    <a:bodyPr/>
                    <a:lstStyle/>
                    <a:p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31845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Brita Tamm</a:t>
            </a:r>
          </a:p>
          <a:p>
            <a:r>
              <a:rPr lang="en-US" dirty="0"/>
              <a:t>502-555-0152</a:t>
            </a:r>
          </a:p>
          <a:p>
            <a:r>
              <a:rPr lang="en-US" dirty="0"/>
              <a:t>brita@firstupconsultants.com </a:t>
            </a:r>
          </a:p>
          <a:p>
            <a:r>
              <a:rPr lang="en-US" dirty="0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Building confidence</a:t>
            </a:r>
          </a:p>
          <a:p>
            <a:r>
              <a:rPr lang="en-US" dirty="0"/>
              <a:t>Engaging the audience</a:t>
            </a:r>
          </a:p>
          <a:p>
            <a:r>
              <a:rPr lang="en-US" dirty="0"/>
              <a:t>Visual aids</a:t>
            </a:r>
          </a:p>
          <a:p>
            <a:r>
              <a:rPr lang="en-US" dirty="0"/>
              <a:t>Final tips &amp;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</p:spPr>
        <p:txBody>
          <a:bodyPr/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</p:spPr>
        <p:txBody>
          <a:bodyPr/>
          <a:lstStyle/>
          <a:p>
            <a:r>
              <a:rPr lang="en-US" dirty="0"/>
              <a:t>Overcoming nervousness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5259554" cy="2233233"/>
          </a:xfrm>
        </p:spPr>
        <p:txBody>
          <a:bodyPr/>
          <a:lstStyle/>
          <a:p>
            <a:r>
              <a:rPr lang="en-US" dirty="0"/>
              <a:t>Confidence-building strategies</a:t>
            </a:r>
          </a:p>
        </p:txBody>
      </p:sp>
      <p:pic>
        <p:nvPicPr>
          <p:cNvPr id="6" name="Picture Placeholder 5" descr="A person holding a microphone and standing in front of a group of people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en-US" dirty="0"/>
              <a:t>Engaging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/>
          <a:lstStyle/>
          <a:p>
            <a:r>
              <a:rPr lang="en-US" dirty="0"/>
              <a:t>Make eye contact with your audience to create a sense of intimacy and involvement</a:t>
            </a:r>
          </a:p>
          <a:p>
            <a:r>
              <a:rPr lang="en-US" dirty="0"/>
              <a:t>Weave relatable stories into your presentation using narratives that make your message memorable and impactful</a:t>
            </a:r>
          </a:p>
          <a:p>
            <a:r>
              <a:rPr lang="en-US" dirty="0"/>
              <a:t>Encourage questions and provide thoughtful responses to enhance audience participation</a:t>
            </a:r>
          </a:p>
          <a:p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</p:spPr>
        <p:txBody>
          <a:bodyPr/>
          <a:lstStyle/>
          <a:p>
            <a:r>
              <a:rPr lang="en-US" dirty="0"/>
              <a:t>Selecting </a:t>
            </a:r>
            <a:br>
              <a:rPr lang="en-US" dirty="0"/>
            </a:br>
            <a:r>
              <a:rPr lang="en-US" dirty="0"/>
              <a:t>visual aids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/>
          <a:lstStyle/>
          <a:p>
            <a:r>
              <a:rPr lang="en-US" dirty="0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3283119" cy="3720337"/>
          </a:xfrm>
        </p:spPr>
        <p:txBody>
          <a:bodyPr>
            <a:normAutofit/>
          </a:bodyPr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303028"/>
            <a:ext cx="3284951" cy="3720337"/>
          </a:xfrm>
        </p:spPr>
        <p:txBody>
          <a:bodyPr>
            <a:normAutofit/>
          </a:bodyPr>
          <a:lstStyle/>
          <a:p>
            <a:r>
              <a:rPr lang="en-US" dirty="0"/>
              <a:t>Effective body language enhances your message, 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/>
          <a:lstStyle/>
          <a:p>
            <a:r>
              <a:rPr lang="en-US" dirty="0"/>
              <a:t>Navigating Q&amp;A </a:t>
            </a:r>
            <a:br>
              <a:rPr lang="en-US" dirty="0"/>
            </a:br>
            <a:r>
              <a:rPr lang="en-US" dirty="0"/>
              <a:t>sessions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463"/>
            <a:ext cx="3282950" cy="4143375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r>
              <a:rPr lang="en-US" dirty="0"/>
              <a:t>Stay calm</a:t>
            </a:r>
          </a:p>
          <a:p>
            <a:r>
              <a:rPr lang="en-US" dirty="0"/>
              <a:t>Actively listen</a:t>
            </a:r>
          </a:p>
          <a:p>
            <a:r>
              <a:rPr lang="en-US" dirty="0"/>
              <a:t>Pause and reflect</a:t>
            </a:r>
          </a:p>
          <a:p>
            <a:r>
              <a:rPr lang="en-US" dirty="0"/>
              <a:t>Maintain eye contact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550" y="2303463"/>
            <a:ext cx="3763963" cy="4143375"/>
          </a:xfrm>
        </p:spPr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US" dirty="0"/>
              <a:t>Speaking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/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endParaRPr lang="en-US" dirty="0"/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  <p:pic>
        <p:nvPicPr>
          <p:cNvPr id="7" name="Picture Placeholder 6" descr="A person wearing glasses and a blue shir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{63235F34-2F35-489A-90EF-795404BCD6A7}TF8a9b5915-b8c7-461e-8cdd-693d48b5e32371f7b7e2_win32-4bf0b9a2ea37</Template>
  <TotalTime>0</TotalTime>
  <Words>422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Sabon Next LT</vt:lpstr>
      <vt:lpstr>Custom</vt:lpstr>
      <vt:lpstr>Basic  presentation</vt:lpstr>
      <vt:lpstr>agenda</vt:lpstr>
      <vt:lpstr>The power of communication</vt:lpstr>
      <vt:lpstr>Overcoming nervousness</vt:lpstr>
      <vt:lpstr>Engaging the audience</vt:lpstr>
      <vt:lpstr>Selecting  visual aids</vt:lpstr>
      <vt:lpstr>Effective delivery techniques</vt:lpstr>
      <vt:lpstr>Navigating Q&amp;A  sessions</vt:lpstr>
      <vt:lpstr>Speaking impact</vt:lpstr>
      <vt:lpstr>Dynamic delivery</vt:lpstr>
      <vt:lpstr>Final tips &amp; takeaways</vt:lpstr>
      <vt:lpstr>Speaking engagement metrics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presentation</dc:title>
  <dc:subject/>
  <dc:creator>DELL</dc:creator>
  <cp:lastModifiedBy>DELL</cp:lastModifiedBy>
  <cp:revision>1</cp:revision>
  <dcterms:created xsi:type="dcterms:W3CDTF">2025-06-14T08:43:06Z</dcterms:created>
  <dcterms:modified xsi:type="dcterms:W3CDTF">2025-06-14T08:43:24Z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